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7" r:id="rId2"/>
    <p:sldId id="259" r:id="rId3"/>
    <p:sldId id="260" r:id="rId4"/>
    <p:sldId id="261" r:id="rId5"/>
    <p:sldId id="262" r:id="rId6"/>
    <p:sldId id="263" r:id="rId7"/>
    <p:sldId id="264" r:id="rId8"/>
    <p:sldId id="266" r:id="rId9"/>
    <p:sldId id="267" r:id="rId10"/>
    <p:sldId id="268" r:id="rId11"/>
    <p:sldId id="269" r:id="rId12"/>
    <p:sldId id="265"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446"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81A5D184-B556-4361-9B02-910267A1F33E}" type="datetimeFigureOut">
              <a:rPr lang="fr-FR" smtClean="0"/>
              <a:t>12/03/2018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3164780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1A5D184-B556-4361-9B02-910267A1F33E}" type="datetimeFigureOut">
              <a:rPr lang="fr-FR" smtClean="0"/>
              <a:t>12/03/2018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19185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1A5D184-B556-4361-9B02-910267A1F33E}" type="datetimeFigureOut">
              <a:rPr lang="fr-FR" smtClean="0"/>
              <a:t>12/03/2018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8CBC6AE-D064-49A1-81D8-D3A1732DE55E}" type="slidenum">
              <a:rPr lang="fr-FR" smtClean="0"/>
              <a:t>‹N°›</a:t>
            </a:fld>
            <a:endParaRPr lang="fr-F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03781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1A5D184-B556-4361-9B02-910267A1F33E}" type="datetimeFigureOut">
              <a:rPr lang="fr-FR" smtClean="0"/>
              <a:t>12/03/2018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267099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1A5D184-B556-4361-9B02-910267A1F33E}" type="datetimeFigureOut">
              <a:rPr lang="fr-FR" smtClean="0"/>
              <a:t>12/03/2018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8CBC6AE-D064-49A1-81D8-D3A1732DE55E}" type="slidenum">
              <a:rPr lang="fr-FR" smtClean="0"/>
              <a:t>‹N°›</a:t>
            </a:fld>
            <a:endParaRPr lang="fr-F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9978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1A5D184-B556-4361-9B02-910267A1F33E}" type="datetimeFigureOut">
              <a:rPr lang="fr-FR" smtClean="0"/>
              <a:t>12/03/2018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3571157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1A5D184-B556-4361-9B02-910267A1F33E}" type="datetimeFigureOut">
              <a:rPr lang="fr-FR" smtClean="0"/>
              <a:t>12/03/2018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2661528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1A5D184-B556-4361-9B02-910267A1F33E}" type="datetimeFigureOut">
              <a:rPr lang="fr-FR" smtClean="0"/>
              <a:t>12/03/2018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225230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1A5D184-B556-4361-9B02-910267A1F33E}" type="datetimeFigureOut">
              <a:rPr lang="fr-FR" smtClean="0"/>
              <a:t>12/03/2018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2814495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81A5D184-B556-4361-9B02-910267A1F33E}" type="datetimeFigureOut">
              <a:rPr lang="fr-FR" smtClean="0"/>
              <a:t>12/03/2018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3028044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1A5D184-B556-4361-9B02-910267A1F33E}" type="datetimeFigureOut">
              <a:rPr lang="fr-FR" smtClean="0"/>
              <a:t>12/03/2018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1533586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1A5D184-B556-4361-9B02-910267A1F33E}" type="datetimeFigureOut">
              <a:rPr lang="fr-FR" smtClean="0"/>
              <a:t>12/03/2018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121775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1A5D184-B556-4361-9B02-910267A1F33E}" type="datetimeFigureOut">
              <a:rPr lang="fr-FR" smtClean="0"/>
              <a:t>12/03/2018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81698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5D184-B556-4361-9B02-910267A1F33E}" type="datetimeFigureOut">
              <a:rPr lang="fr-FR" smtClean="0"/>
              <a:t>12/03/2018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3975643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81A5D184-B556-4361-9B02-910267A1F33E}" type="datetimeFigureOut">
              <a:rPr lang="fr-FR" smtClean="0"/>
              <a:t>12/03/2018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354106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81A5D184-B556-4361-9B02-910267A1F33E}" type="datetimeFigureOut">
              <a:rPr lang="fr-FR" smtClean="0"/>
              <a:t>12/03/2018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8CBC6AE-D064-49A1-81D8-D3A1732DE55E}" type="slidenum">
              <a:rPr lang="fr-FR" smtClean="0"/>
              <a:t>‹N°›</a:t>
            </a:fld>
            <a:endParaRPr lang="fr-FR"/>
          </a:p>
        </p:txBody>
      </p:sp>
    </p:spTree>
    <p:extLst>
      <p:ext uri="{BB962C8B-B14F-4D97-AF65-F5344CB8AC3E}">
        <p14:creationId xmlns:p14="http://schemas.microsoft.com/office/powerpoint/2010/main" val="145304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A5D184-B556-4361-9B02-910267A1F33E}" type="datetimeFigureOut">
              <a:rPr lang="fr-FR" smtClean="0"/>
              <a:t>12/03/2018</a:t>
            </a:fld>
            <a:endParaRPr lang="fr-F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8CBC6AE-D064-49A1-81D8-D3A1732DE55E}" type="slidenum">
              <a:rPr lang="fr-FR" smtClean="0"/>
              <a:t>‹N°›</a:t>
            </a:fld>
            <a:endParaRPr lang="fr-FR"/>
          </a:p>
        </p:txBody>
      </p:sp>
    </p:spTree>
    <p:extLst>
      <p:ext uri="{BB962C8B-B14F-4D97-AF65-F5344CB8AC3E}">
        <p14:creationId xmlns:p14="http://schemas.microsoft.com/office/powerpoint/2010/main" val="3990759472"/>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09890"/>
            <a:ext cx="12192000" cy="1928012"/>
          </a:xfrm>
          <a:prstGeom prst="rect">
            <a:avLst/>
          </a:prstGeom>
        </p:spPr>
      </p:pic>
      <p:sp>
        <p:nvSpPr>
          <p:cNvPr id="2" name="Titre 1"/>
          <p:cNvSpPr>
            <a:spLocks noGrp="1"/>
          </p:cNvSpPr>
          <p:nvPr>
            <p:ph type="ctrTitle"/>
          </p:nvPr>
        </p:nvSpPr>
        <p:spPr>
          <a:xfrm>
            <a:off x="2258170" y="1122363"/>
            <a:ext cx="8409829" cy="642827"/>
          </a:xfrm>
        </p:spPr>
        <p:txBody>
          <a:bodyPr>
            <a:normAutofit fontScale="90000"/>
          </a:bodyPr>
          <a:lstStyle/>
          <a:p>
            <a:pPr algn="l"/>
            <a:r>
              <a:rPr lang="fr-FR" dirty="0"/>
              <a:t>Projet technique</a:t>
            </a:r>
          </a:p>
        </p:txBody>
      </p:sp>
      <p:sp>
        <p:nvSpPr>
          <p:cNvPr id="3" name="Sous-titre 2"/>
          <p:cNvSpPr>
            <a:spLocks noGrp="1"/>
          </p:cNvSpPr>
          <p:nvPr>
            <p:ph type="subTitle" idx="1"/>
          </p:nvPr>
        </p:nvSpPr>
        <p:spPr>
          <a:xfrm>
            <a:off x="2258170" y="2512709"/>
            <a:ext cx="9167854" cy="1216453"/>
          </a:xfrm>
        </p:spPr>
        <p:txBody>
          <a:bodyPr>
            <a:normAutofit/>
          </a:bodyPr>
          <a:lstStyle/>
          <a:p>
            <a:pPr algn="l"/>
            <a:r>
              <a:rPr lang="fr-FR" dirty="0"/>
              <a:t>Partie commune :</a:t>
            </a:r>
          </a:p>
          <a:p>
            <a:pPr algn="l"/>
            <a:r>
              <a:rPr lang="fr-FR" dirty="0">
                <a:solidFill>
                  <a:schemeClr val="tx1"/>
                </a:solidFill>
              </a:rPr>
              <a:t>Gestion informatisée de prise de son</a:t>
            </a:r>
          </a:p>
        </p:txBody>
      </p:sp>
      <p:sp>
        <p:nvSpPr>
          <p:cNvPr id="4" name="Titre 1"/>
          <p:cNvSpPr txBox="1">
            <a:spLocks/>
          </p:cNvSpPr>
          <p:nvPr/>
        </p:nvSpPr>
        <p:spPr>
          <a:xfrm>
            <a:off x="2258170" y="1817536"/>
            <a:ext cx="8409829" cy="642827"/>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fr-FR" dirty="0"/>
              <a:t>Présentation</a:t>
            </a:r>
          </a:p>
        </p:txBody>
      </p:sp>
      <p:sp>
        <p:nvSpPr>
          <p:cNvPr id="6" name="ZoneTexte 5"/>
          <p:cNvSpPr txBox="1"/>
          <p:nvPr/>
        </p:nvSpPr>
        <p:spPr>
          <a:xfrm>
            <a:off x="153749" y="5917874"/>
            <a:ext cx="5166870" cy="553998"/>
          </a:xfrm>
          <a:prstGeom prst="rect">
            <a:avLst/>
          </a:prstGeom>
          <a:noFill/>
        </p:spPr>
        <p:txBody>
          <a:bodyPr wrap="square" rtlCol="0">
            <a:spAutoFit/>
          </a:bodyPr>
          <a:lstStyle/>
          <a:p>
            <a:r>
              <a:rPr lang="fr-FR" sz="1500" dirty="0"/>
              <a:t>ANTONIO Arthur/LEGUEN Antoine/WATRIN Maxence</a:t>
            </a:r>
          </a:p>
          <a:p>
            <a:endParaRPr lang="fr-FR" sz="1500" dirty="0"/>
          </a:p>
        </p:txBody>
      </p:sp>
    </p:spTree>
    <p:extLst>
      <p:ext uri="{BB962C8B-B14F-4D97-AF65-F5344CB8AC3E}">
        <p14:creationId xmlns:p14="http://schemas.microsoft.com/office/powerpoint/2010/main" val="393138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86B12A8-35C4-49FF-864A-247D2F575927}"/>
              </a:ext>
            </a:extLst>
          </p:cNvPr>
          <p:cNvSpPr>
            <a:spLocks noGrp="1"/>
          </p:cNvSpPr>
          <p:nvPr>
            <p:ph idx="1"/>
          </p:nvPr>
        </p:nvSpPr>
        <p:spPr>
          <a:xfrm>
            <a:off x="677334" y="2160589"/>
            <a:ext cx="8977654" cy="1320801"/>
          </a:xfrm>
        </p:spPr>
        <p:txBody>
          <a:bodyPr/>
          <a:lstStyle/>
          <a:p>
            <a:r>
              <a:rPr lang="fr-FR" dirty="0"/>
              <a:t>Les moteurs du module tourne sous Raspberry Pi 3 avec pi4J, cela permettra de contrôler le module dans le même langage que la base de donnée « java ».    </a:t>
            </a:r>
          </a:p>
        </p:txBody>
      </p:sp>
      <p:sp>
        <p:nvSpPr>
          <p:cNvPr id="4" name="Titre 1">
            <a:extLst>
              <a:ext uri="{FF2B5EF4-FFF2-40B4-BE49-F238E27FC236}">
                <a16:creationId xmlns:a16="http://schemas.microsoft.com/office/drawing/2014/main" id="{FDF871EB-C218-469B-87A8-8AE3121455C6}"/>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dirty="0"/>
              <a:t>Le plan personnel</a:t>
            </a:r>
          </a:p>
        </p:txBody>
      </p:sp>
      <p:pic>
        <p:nvPicPr>
          <p:cNvPr id="5" name="Image 4" descr="Une image contenant équipement électronique&#10;&#10;Description générée avec un niveau de confiance élevé">
            <a:extLst>
              <a:ext uri="{FF2B5EF4-FFF2-40B4-BE49-F238E27FC236}">
                <a16:creationId xmlns:a16="http://schemas.microsoft.com/office/drawing/2014/main" id="{87BAF98B-1E04-44E7-97CB-C22B093ED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106652" y="4092950"/>
            <a:ext cx="3160057" cy="2370043"/>
          </a:xfrm>
          <a:prstGeom prst="rect">
            <a:avLst/>
          </a:prstGeom>
        </p:spPr>
      </p:pic>
    </p:spTree>
    <p:extLst>
      <p:ext uri="{BB962C8B-B14F-4D97-AF65-F5344CB8AC3E}">
        <p14:creationId xmlns:p14="http://schemas.microsoft.com/office/powerpoint/2010/main" val="2109977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EE7B5C-8DFD-46F7-94F6-84EAA6F267E5}"/>
              </a:ext>
            </a:extLst>
          </p:cNvPr>
          <p:cNvSpPr>
            <a:spLocks noGrp="1"/>
          </p:cNvSpPr>
          <p:nvPr>
            <p:ph type="title"/>
          </p:nvPr>
        </p:nvSpPr>
        <p:spPr/>
        <p:txBody>
          <a:bodyPr/>
          <a:lstStyle/>
          <a:p>
            <a:pPr algn="ctr"/>
            <a:r>
              <a:rPr lang="fr-FR" dirty="0"/>
              <a:t>Le plan financier</a:t>
            </a:r>
          </a:p>
        </p:txBody>
      </p:sp>
      <p:sp>
        <p:nvSpPr>
          <p:cNvPr id="3" name="Espace réservé du contenu 2">
            <a:extLst>
              <a:ext uri="{FF2B5EF4-FFF2-40B4-BE49-F238E27FC236}">
                <a16:creationId xmlns:a16="http://schemas.microsoft.com/office/drawing/2014/main" id="{652B4DB5-2B68-40FC-B415-D8EAEB99455F}"/>
              </a:ext>
            </a:extLst>
          </p:cNvPr>
          <p:cNvSpPr>
            <a:spLocks noGrp="1"/>
          </p:cNvSpPr>
          <p:nvPr>
            <p:ph idx="1"/>
          </p:nvPr>
        </p:nvSpPr>
        <p:spPr/>
        <p:txBody>
          <a:bodyPr/>
          <a:lstStyle/>
          <a:p>
            <a:r>
              <a:rPr lang="fr-FR" dirty="0"/>
              <a:t>Work in </a:t>
            </a:r>
            <a:r>
              <a:rPr lang="fr-FR" dirty="0" err="1"/>
              <a:t>progress</a:t>
            </a:r>
            <a:endParaRPr lang="fr-FR" dirty="0"/>
          </a:p>
        </p:txBody>
      </p:sp>
    </p:spTree>
    <p:extLst>
      <p:ext uri="{BB962C8B-B14F-4D97-AF65-F5344CB8AC3E}">
        <p14:creationId xmlns:p14="http://schemas.microsoft.com/office/powerpoint/2010/main" val="205473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470A0-3D4F-4CC6-B5DD-299759F3054E}"/>
              </a:ext>
            </a:extLst>
          </p:cNvPr>
          <p:cNvSpPr>
            <a:spLocks noGrp="1"/>
          </p:cNvSpPr>
          <p:nvPr>
            <p:ph type="title"/>
          </p:nvPr>
        </p:nvSpPr>
        <p:spPr/>
        <p:txBody>
          <a:bodyPr/>
          <a:lstStyle/>
          <a:p>
            <a:pPr algn="ctr"/>
            <a:r>
              <a:rPr lang="fr-FR" dirty="0"/>
              <a:t>Population cible</a:t>
            </a:r>
          </a:p>
        </p:txBody>
      </p:sp>
      <p:sp>
        <p:nvSpPr>
          <p:cNvPr id="3" name="Espace réservé du contenu 2">
            <a:extLst>
              <a:ext uri="{FF2B5EF4-FFF2-40B4-BE49-F238E27FC236}">
                <a16:creationId xmlns:a16="http://schemas.microsoft.com/office/drawing/2014/main" id="{7D0E6FC1-79DB-49B4-BCD7-637DA60EA9A8}"/>
              </a:ext>
            </a:extLst>
          </p:cNvPr>
          <p:cNvSpPr>
            <a:spLocks noGrp="1"/>
          </p:cNvSpPr>
          <p:nvPr>
            <p:ph idx="1"/>
          </p:nvPr>
        </p:nvSpPr>
        <p:spPr/>
        <p:txBody>
          <a:bodyPr/>
          <a:lstStyle/>
          <a:p>
            <a:r>
              <a:rPr lang="fr-FR" dirty="0"/>
              <a:t>Le but de se projet est d’aider les ingénieur son qui doivent se déplacer à chaque nouvel essai, cela leurs permettra de tout régler depuis la salle d’enregistrement au lieu de se déplacer dans la salle studio.</a:t>
            </a:r>
          </a:p>
          <a:p>
            <a:r>
              <a:rPr lang="fr-FR" dirty="0"/>
              <a:t>Cela permettra de leurs faire gagner du temps car cela peut prendre 1h à régler les micros et les salles étant facturer à la demi-journée.</a:t>
            </a:r>
          </a:p>
          <a:p>
            <a:r>
              <a:rPr lang="fr-FR" dirty="0"/>
              <a:t>Cela permettra donc de faire du bénéfice pour les entreprises et donc de réduire les prix a la demi-journée.</a:t>
            </a:r>
          </a:p>
        </p:txBody>
      </p:sp>
      <p:pic>
        <p:nvPicPr>
          <p:cNvPr id="5" name="Image 4" descr="Une image contenant plancher, intérieur, mur, cuisine&#10;&#10;Description générée avec un niveau de confiance très élevé">
            <a:extLst>
              <a:ext uri="{FF2B5EF4-FFF2-40B4-BE49-F238E27FC236}">
                <a16:creationId xmlns:a16="http://schemas.microsoft.com/office/drawing/2014/main" id="{404C007A-C7A6-4A67-8136-9D02D5685E40}"/>
              </a:ext>
            </a:extLst>
          </p:cNvPr>
          <p:cNvPicPr>
            <a:picLocks noChangeAspect="1"/>
          </p:cNvPicPr>
          <p:nvPr/>
        </p:nvPicPr>
        <p:blipFill>
          <a:blip r:embed="rId2"/>
          <a:stretch>
            <a:fillRect/>
          </a:stretch>
        </p:blipFill>
        <p:spPr>
          <a:xfrm>
            <a:off x="-22413" y="4848225"/>
            <a:ext cx="3022041" cy="2009775"/>
          </a:xfrm>
          <a:prstGeom prst="rect">
            <a:avLst/>
          </a:prstGeom>
        </p:spPr>
      </p:pic>
      <p:pic>
        <p:nvPicPr>
          <p:cNvPr id="7" name="Image 6" descr="Une image contenant intérieur, mur&#10;&#10;Description générée avec un niveau de confiance très élevé">
            <a:extLst>
              <a:ext uri="{FF2B5EF4-FFF2-40B4-BE49-F238E27FC236}">
                <a16:creationId xmlns:a16="http://schemas.microsoft.com/office/drawing/2014/main" id="{1C74D77A-2C50-4C9B-B7BA-76600BB04B0E}"/>
              </a:ext>
            </a:extLst>
          </p:cNvPr>
          <p:cNvPicPr>
            <a:picLocks noChangeAspect="1"/>
          </p:cNvPicPr>
          <p:nvPr/>
        </p:nvPicPr>
        <p:blipFill>
          <a:blip r:embed="rId3"/>
          <a:stretch>
            <a:fillRect/>
          </a:stretch>
        </p:blipFill>
        <p:spPr>
          <a:xfrm>
            <a:off x="2999628" y="4848225"/>
            <a:ext cx="2990850" cy="2009775"/>
          </a:xfrm>
          <a:prstGeom prst="rect">
            <a:avLst/>
          </a:prstGeom>
        </p:spPr>
      </p:pic>
    </p:spTree>
    <p:extLst>
      <p:ext uri="{BB962C8B-B14F-4D97-AF65-F5344CB8AC3E}">
        <p14:creationId xmlns:p14="http://schemas.microsoft.com/office/powerpoint/2010/main" val="4107624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156882-7A9A-455B-A2B7-1095A0BFF0B8}"/>
              </a:ext>
            </a:extLst>
          </p:cNvPr>
          <p:cNvSpPr>
            <a:spLocks noGrp="1"/>
          </p:cNvSpPr>
          <p:nvPr>
            <p:ph type="title"/>
          </p:nvPr>
        </p:nvSpPr>
        <p:spPr/>
        <p:txBody>
          <a:bodyPr/>
          <a:lstStyle/>
          <a:p>
            <a:r>
              <a:rPr lang="fr-FR" dirty="0"/>
              <a:t>Les conclusions et propositions</a:t>
            </a:r>
          </a:p>
        </p:txBody>
      </p:sp>
      <p:sp>
        <p:nvSpPr>
          <p:cNvPr id="3" name="Espace réservé du contenu 2">
            <a:extLst>
              <a:ext uri="{FF2B5EF4-FFF2-40B4-BE49-F238E27FC236}">
                <a16:creationId xmlns:a16="http://schemas.microsoft.com/office/drawing/2014/main" id="{41EA192A-4039-456D-8998-826D2AC3EFA7}"/>
              </a:ext>
            </a:extLst>
          </p:cNvPr>
          <p:cNvSpPr>
            <a:spLocks noGrp="1"/>
          </p:cNvSpPr>
          <p:nvPr>
            <p:ph idx="1"/>
          </p:nvPr>
        </p:nvSpPr>
        <p:spPr/>
        <p:txBody>
          <a:bodyPr/>
          <a:lstStyle/>
          <a:p>
            <a:r>
              <a:rPr lang="fr-FR" dirty="0"/>
              <a:t>Work in </a:t>
            </a:r>
            <a:r>
              <a:rPr lang="fr-FR" dirty="0" err="1"/>
              <a:t>progress</a:t>
            </a:r>
            <a:endParaRPr lang="fr-FR" dirty="0"/>
          </a:p>
          <a:p>
            <a:endParaRPr lang="fr-FR" dirty="0"/>
          </a:p>
        </p:txBody>
      </p:sp>
    </p:spTree>
    <p:extLst>
      <p:ext uri="{BB962C8B-B14F-4D97-AF65-F5344CB8AC3E}">
        <p14:creationId xmlns:p14="http://schemas.microsoft.com/office/powerpoint/2010/main" val="2866157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C9F11F-469A-4592-8B73-BA21D597A7FD}"/>
              </a:ext>
            </a:extLst>
          </p:cNvPr>
          <p:cNvSpPr>
            <a:spLocks noGrp="1"/>
          </p:cNvSpPr>
          <p:nvPr>
            <p:ph type="title"/>
          </p:nvPr>
        </p:nvSpPr>
        <p:spPr/>
        <p:txBody>
          <a:bodyPr/>
          <a:lstStyle/>
          <a:p>
            <a:pPr algn="ctr"/>
            <a:r>
              <a:rPr lang="fr-FR" dirty="0"/>
              <a:t>Tables des matières</a:t>
            </a:r>
            <a:br>
              <a:rPr lang="fr-FR" dirty="0"/>
            </a:br>
            <a:endParaRPr lang="fr-FR" dirty="0"/>
          </a:p>
        </p:txBody>
      </p:sp>
      <p:sp>
        <p:nvSpPr>
          <p:cNvPr id="3" name="Espace réservé du contenu 2">
            <a:extLst>
              <a:ext uri="{FF2B5EF4-FFF2-40B4-BE49-F238E27FC236}">
                <a16:creationId xmlns:a16="http://schemas.microsoft.com/office/drawing/2014/main" id="{42B915FD-065B-49F4-83F5-226C6030796C}"/>
              </a:ext>
            </a:extLst>
          </p:cNvPr>
          <p:cNvSpPr>
            <a:spLocks noGrp="1"/>
          </p:cNvSpPr>
          <p:nvPr>
            <p:ph idx="1"/>
          </p:nvPr>
        </p:nvSpPr>
        <p:spPr/>
        <p:txBody>
          <a:bodyPr>
            <a:normAutofit/>
          </a:bodyPr>
          <a:lstStyle/>
          <a:p>
            <a:r>
              <a:rPr lang="fr-FR" dirty="0"/>
              <a:t>Introduction…………………………………………………………………………………..…………………3</a:t>
            </a:r>
          </a:p>
          <a:p>
            <a:r>
              <a:rPr lang="fr-FR" dirty="0"/>
              <a:t>Le plan personnel………………………………………………………………………………………… 4/7</a:t>
            </a:r>
          </a:p>
          <a:p>
            <a:r>
              <a:rPr lang="fr-FR" dirty="0"/>
              <a:t>Le plan financier……………………………………………………………………………………………….8</a:t>
            </a:r>
          </a:p>
          <a:p>
            <a:r>
              <a:rPr lang="fr-FR" dirty="0"/>
              <a:t>Population cible…………………………………………………………………….……………….…………9</a:t>
            </a:r>
          </a:p>
          <a:p>
            <a:r>
              <a:rPr lang="fr-FR" dirty="0"/>
              <a:t>Les conclusions et propositions…………………………………………………………………….. </a:t>
            </a:r>
          </a:p>
        </p:txBody>
      </p:sp>
    </p:spTree>
    <p:extLst>
      <p:ext uri="{BB962C8B-B14F-4D97-AF65-F5344CB8AC3E}">
        <p14:creationId xmlns:p14="http://schemas.microsoft.com/office/powerpoint/2010/main" val="1476222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C9F11F-469A-4592-8B73-BA21D597A7FD}"/>
              </a:ext>
            </a:extLst>
          </p:cNvPr>
          <p:cNvSpPr>
            <a:spLocks noGrp="1"/>
          </p:cNvSpPr>
          <p:nvPr>
            <p:ph type="title"/>
          </p:nvPr>
        </p:nvSpPr>
        <p:spPr/>
        <p:txBody>
          <a:bodyPr/>
          <a:lstStyle/>
          <a:p>
            <a:pPr algn="ctr"/>
            <a:r>
              <a:rPr lang="fr-FR" dirty="0"/>
              <a:t>Introduction</a:t>
            </a:r>
          </a:p>
        </p:txBody>
      </p:sp>
      <p:sp>
        <p:nvSpPr>
          <p:cNvPr id="3" name="Espace réservé du contenu 2">
            <a:extLst>
              <a:ext uri="{FF2B5EF4-FFF2-40B4-BE49-F238E27FC236}">
                <a16:creationId xmlns:a16="http://schemas.microsoft.com/office/drawing/2014/main" id="{42B915FD-065B-49F4-83F5-226C6030796C}"/>
              </a:ext>
            </a:extLst>
          </p:cNvPr>
          <p:cNvSpPr>
            <a:spLocks noGrp="1"/>
          </p:cNvSpPr>
          <p:nvPr>
            <p:ph idx="1"/>
          </p:nvPr>
        </p:nvSpPr>
        <p:spPr>
          <a:xfrm>
            <a:off x="677334" y="2200931"/>
            <a:ext cx="8596668" cy="1913869"/>
          </a:xfrm>
        </p:spPr>
        <p:txBody>
          <a:bodyPr/>
          <a:lstStyle/>
          <a:p>
            <a:r>
              <a:rPr lang="fr-FR" dirty="0"/>
              <a:t>Notre Project est conçu pour répondre au attente de CUBE STUDIO.</a:t>
            </a:r>
          </a:p>
          <a:p>
            <a:r>
              <a:rPr lang="fr-FR" dirty="0"/>
              <a:t>Cette entreprise se situe a Guyans-Durnes(25580).</a:t>
            </a:r>
          </a:p>
          <a:p>
            <a:r>
              <a:rPr lang="fr-FR" dirty="0"/>
              <a:t>Le but consiste a pouvoir placer un micro n'importe ou sur une enceinte de manière a aider les ingénieurs son qui doivent se déplacer a chaque écoute pour recalibrer le micro a la tonalité voulu.</a:t>
            </a:r>
          </a:p>
        </p:txBody>
      </p:sp>
    </p:spTree>
    <p:extLst>
      <p:ext uri="{BB962C8B-B14F-4D97-AF65-F5344CB8AC3E}">
        <p14:creationId xmlns:p14="http://schemas.microsoft.com/office/powerpoint/2010/main" val="98063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C01D0-6038-483C-8B9E-32452CADA3E2}"/>
              </a:ext>
            </a:extLst>
          </p:cNvPr>
          <p:cNvSpPr>
            <a:spLocks noGrp="1"/>
          </p:cNvSpPr>
          <p:nvPr>
            <p:ph type="title"/>
          </p:nvPr>
        </p:nvSpPr>
        <p:spPr/>
        <p:txBody>
          <a:bodyPr/>
          <a:lstStyle/>
          <a:p>
            <a:pPr algn="ctr"/>
            <a:r>
              <a:rPr lang="fr-FR" dirty="0"/>
              <a:t>Le plan personnel</a:t>
            </a:r>
          </a:p>
        </p:txBody>
      </p:sp>
      <p:sp>
        <p:nvSpPr>
          <p:cNvPr id="3" name="Espace réservé du contenu 2">
            <a:extLst>
              <a:ext uri="{FF2B5EF4-FFF2-40B4-BE49-F238E27FC236}">
                <a16:creationId xmlns:a16="http://schemas.microsoft.com/office/drawing/2014/main" id="{A2E7FE40-B8A7-4E03-BCAD-742C0B36BA02}"/>
              </a:ext>
            </a:extLst>
          </p:cNvPr>
          <p:cNvSpPr>
            <a:spLocks noGrp="1"/>
          </p:cNvSpPr>
          <p:nvPr>
            <p:ph idx="1"/>
          </p:nvPr>
        </p:nvSpPr>
        <p:spPr>
          <a:xfrm>
            <a:off x="1022891" y="1735617"/>
            <a:ext cx="8596668" cy="2271608"/>
          </a:xfrm>
        </p:spPr>
        <p:txBody>
          <a:bodyPr>
            <a:normAutofit fontScale="92500" lnSpcReduction="10000"/>
          </a:bodyPr>
          <a:lstStyle/>
          <a:p>
            <a:pPr marL="0" indent="0">
              <a:buNone/>
            </a:pPr>
            <a:r>
              <a:rPr lang="fr-FR" dirty="0"/>
              <a:t>Ce projet est diriger par Maxence </a:t>
            </a:r>
            <a:r>
              <a:rPr lang="fr-FR" dirty="0" err="1"/>
              <a:t>Watrin</a:t>
            </a:r>
            <a:r>
              <a:rPr lang="fr-FR" dirty="0"/>
              <a:t>, Arthur Antonio et Antoine Le Guen.</a:t>
            </a:r>
          </a:p>
          <a:p>
            <a:pPr marL="0" indent="0">
              <a:buNone/>
            </a:pPr>
            <a:r>
              <a:rPr lang="fr-FR" dirty="0"/>
              <a:t>Nous avons donc commencer par un bras mécanique de robot d’usine mais le degré de liberté était trop faible car il était en rotation et ne pouvais atteindre tout les endroit voulu.</a:t>
            </a:r>
          </a:p>
          <a:p>
            <a:pPr marL="0" indent="0">
              <a:buNone/>
            </a:pPr>
            <a:r>
              <a:rPr lang="fr-FR" dirty="0"/>
              <a:t>Nous sommes donc parti sur un mouvement axiale comme le moteur linéaire cependant il n’est pas assez rapide sur de petit distance et son voltage est de 220V.</a:t>
            </a:r>
          </a:p>
          <a:p>
            <a:pPr marL="0" indent="0">
              <a:buNone/>
            </a:pPr>
            <a:r>
              <a:rPr lang="fr-FR" dirty="0"/>
              <a:t>  </a:t>
            </a:r>
          </a:p>
        </p:txBody>
      </p:sp>
      <p:pic>
        <p:nvPicPr>
          <p:cNvPr id="5" name="Image 4">
            <a:extLst>
              <a:ext uri="{FF2B5EF4-FFF2-40B4-BE49-F238E27FC236}">
                <a16:creationId xmlns:a16="http://schemas.microsoft.com/office/drawing/2014/main" id="{FA08C5B8-2D52-4B95-95F7-7ACCC06D4AF6}"/>
              </a:ext>
            </a:extLst>
          </p:cNvPr>
          <p:cNvPicPr>
            <a:picLocks noChangeAspect="1"/>
          </p:cNvPicPr>
          <p:nvPr/>
        </p:nvPicPr>
        <p:blipFill>
          <a:blip r:embed="rId2"/>
          <a:stretch>
            <a:fillRect/>
          </a:stretch>
        </p:blipFill>
        <p:spPr>
          <a:xfrm>
            <a:off x="0" y="4675471"/>
            <a:ext cx="2182529" cy="2182529"/>
          </a:xfrm>
          <a:prstGeom prst="rect">
            <a:avLst/>
          </a:prstGeom>
        </p:spPr>
      </p:pic>
      <p:pic>
        <p:nvPicPr>
          <p:cNvPr id="9" name="Image 8">
            <a:extLst>
              <a:ext uri="{FF2B5EF4-FFF2-40B4-BE49-F238E27FC236}">
                <a16:creationId xmlns:a16="http://schemas.microsoft.com/office/drawing/2014/main" id="{A4EB15F1-06B6-485E-AFFA-4F4BFFBAC242}"/>
              </a:ext>
            </a:extLst>
          </p:cNvPr>
          <p:cNvPicPr>
            <a:picLocks noChangeAspect="1"/>
          </p:cNvPicPr>
          <p:nvPr/>
        </p:nvPicPr>
        <p:blipFill>
          <a:blip r:embed="rId3"/>
          <a:stretch>
            <a:fillRect/>
          </a:stretch>
        </p:blipFill>
        <p:spPr>
          <a:xfrm>
            <a:off x="2182529" y="4675471"/>
            <a:ext cx="2544454" cy="2215964"/>
          </a:xfrm>
          <a:prstGeom prst="rect">
            <a:avLst/>
          </a:prstGeom>
        </p:spPr>
      </p:pic>
    </p:spTree>
    <p:extLst>
      <p:ext uri="{BB962C8B-B14F-4D97-AF65-F5344CB8AC3E}">
        <p14:creationId xmlns:p14="http://schemas.microsoft.com/office/powerpoint/2010/main" val="147205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C01D0-6038-483C-8B9E-32452CADA3E2}"/>
              </a:ext>
            </a:extLst>
          </p:cNvPr>
          <p:cNvSpPr>
            <a:spLocks noGrp="1"/>
          </p:cNvSpPr>
          <p:nvPr>
            <p:ph type="title"/>
          </p:nvPr>
        </p:nvSpPr>
        <p:spPr/>
        <p:txBody>
          <a:bodyPr/>
          <a:lstStyle/>
          <a:p>
            <a:pPr algn="ctr"/>
            <a:r>
              <a:rPr lang="fr-FR" dirty="0"/>
              <a:t>Le plan personnel</a:t>
            </a:r>
          </a:p>
        </p:txBody>
      </p:sp>
      <p:sp>
        <p:nvSpPr>
          <p:cNvPr id="3" name="Espace réservé du contenu 2">
            <a:extLst>
              <a:ext uri="{FF2B5EF4-FFF2-40B4-BE49-F238E27FC236}">
                <a16:creationId xmlns:a16="http://schemas.microsoft.com/office/drawing/2014/main" id="{A2E7FE40-B8A7-4E03-BCAD-742C0B36BA02}"/>
              </a:ext>
            </a:extLst>
          </p:cNvPr>
          <p:cNvSpPr>
            <a:spLocks noGrp="1"/>
          </p:cNvSpPr>
          <p:nvPr>
            <p:ph idx="1"/>
          </p:nvPr>
        </p:nvSpPr>
        <p:spPr>
          <a:xfrm>
            <a:off x="1138722" y="1511498"/>
            <a:ext cx="8596668" cy="2555549"/>
          </a:xfrm>
        </p:spPr>
        <p:txBody>
          <a:bodyPr>
            <a:normAutofit/>
          </a:bodyPr>
          <a:lstStyle/>
          <a:p>
            <a:pPr marL="0" indent="0">
              <a:buNone/>
            </a:pPr>
            <a:r>
              <a:rPr lang="fr-FR" dirty="0"/>
              <a:t>Nous avons donc commencer par des servomoteur car l’avantage principal des servomoteurs est au niveau du couple sur le servomoteur a fraction de tour.</a:t>
            </a:r>
          </a:p>
          <a:p>
            <a:pPr marL="0" indent="0">
              <a:buNone/>
            </a:pPr>
            <a:r>
              <a:rPr lang="fr-FR" dirty="0"/>
              <a:t>Mais ne tournant que a 90°et pouvant supporter entre 10 N.M à plusieurs 100 KN.M.</a:t>
            </a:r>
          </a:p>
          <a:p>
            <a:pPr marL="0" indent="0">
              <a:buNone/>
            </a:pPr>
            <a:r>
              <a:rPr lang="fr-FR" dirty="0"/>
              <a:t>Nous avons donc penser a un servomoteur </a:t>
            </a:r>
            <a:r>
              <a:rPr lang="fr-FR" dirty="0" err="1"/>
              <a:t>multitours</a:t>
            </a:r>
            <a:r>
              <a:rPr lang="fr-FR" dirty="0"/>
              <a:t>, il est capable de supporter la poussée. Il peut supporter entre 10 N.M et 30 KN.M, mais la vitesse n’est vraiment pas assez rapide pour notre projet.</a:t>
            </a:r>
          </a:p>
          <a:p>
            <a:pPr marL="0" indent="0">
              <a:buNone/>
            </a:pPr>
            <a:endParaRPr lang="fr-FR" dirty="0"/>
          </a:p>
          <a:p>
            <a:pPr marL="0" indent="0">
              <a:buNone/>
            </a:pPr>
            <a:endParaRPr lang="fr-FR" dirty="0"/>
          </a:p>
        </p:txBody>
      </p:sp>
      <p:pic>
        <p:nvPicPr>
          <p:cNvPr id="5" name="Image 4" descr="Une image contenant objet&#10;&#10;Description générée avec un niveau de confiance élevé">
            <a:extLst>
              <a:ext uri="{FF2B5EF4-FFF2-40B4-BE49-F238E27FC236}">
                <a16:creationId xmlns:a16="http://schemas.microsoft.com/office/drawing/2014/main" id="{69E7732E-CC48-4032-82E6-FD7B25C0967B}"/>
              </a:ext>
            </a:extLst>
          </p:cNvPr>
          <p:cNvPicPr>
            <a:picLocks noChangeAspect="1"/>
          </p:cNvPicPr>
          <p:nvPr/>
        </p:nvPicPr>
        <p:blipFill>
          <a:blip r:embed="rId2"/>
          <a:stretch>
            <a:fillRect/>
          </a:stretch>
        </p:blipFill>
        <p:spPr>
          <a:xfrm>
            <a:off x="7915275" y="3811121"/>
            <a:ext cx="4276725" cy="3162300"/>
          </a:xfrm>
          <a:prstGeom prst="rect">
            <a:avLst/>
          </a:prstGeom>
        </p:spPr>
      </p:pic>
      <p:pic>
        <p:nvPicPr>
          <p:cNvPr id="7" name="Image 6">
            <a:extLst>
              <a:ext uri="{FF2B5EF4-FFF2-40B4-BE49-F238E27FC236}">
                <a16:creationId xmlns:a16="http://schemas.microsoft.com/office/drawing/2014/main" id="{A2B1F58B-85DB-4F31-97CD-DD320A45FB8B}"/>
              </a:ext>
            </a:extLst>
          </p:cNvPr>
          <p:cNvPicPr>
            <a:picLocks noChangeAspect="1"/>
          </p:cNvPicPr>
          <p:nvPr/>
        </p:nvPicPr>
        <p:blipFill>
          <a:blip r:embed="rId3"/>
          <a:stretch>
            <a:fillRect/>
          </a:stretch>
        </p:blipFill>
        <p:spPr>
          <a:xfrm>
            <a:off x="0" y="4302451"/>
            <a:ext cx="2823882" cy="2555549"/>
          </a:xfrm>
          <a:prstGeom prst="rect">
            <a:avLst/>
          </a:prstGeom>
        </p:spPr>
      </p:pic>
    </p:spTree>
    <p:extLst>
      <p:ext uri="{BB962C8B-B14F-4D97-AF65-F5344CB8AC3E}">
        <p14:creationId xmlns:p14="http://schemas.microsoft.com/office/powerpoint/2010/main" val="1193263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ED5987-CE3F-47F1-AA5A-B2B666B3DF10}"/>
              </a:ext>
            </a:extLst>
          </p:cNvPr>
          <p:cNvSpPr>
            <a:spLocks noGrp="1"/>
          </p:cNvSpPr>
          <p:nvPr>
            <p:ph type="title"/>
          </p:nvPr>
        </p:nvSpPr>
        <p:spPr/>
        <p:txBody>
          <a:bodyPr/>
          <a:lstStyle/>
          <a:p>
            <a:pPr algn="ctr"/>
            <a:r>
              <a:rPr lang="fr-FR" dirty="0"/>
              <a:t>Le plan personnel</a:t>
            </a:r>
          </a:p>
        </p:txBody>
      </p:sp>
      <p:sp>
        <p:nvSpPr>
          <p:cNvPr id="3" name="Espace réservé du contenu 2">
            <a:extLst>
              <a:ext uri="{FF2B5EF4-FFF2-40B4-BE49-F238E27FC236}">
                <a16:creationId xmlns:a16="http://schemas.microsoft.com/office/drawing/2014/main" id="{FB472596-F8ED-42B8-946F-BBA6EC25CF08}"/>
              </a:ext>
            </a:extLst>
          </p:cNvPr>
          <p:cNvSpPr>
            <a:spLocks noGrp="1"/>
          </p:cNvSpPr>
          <p:nvPr>
            <p:ph idx="1"/>
          </p:nvPr>
        </p:nvSpPr>
        <p:spPr>
          <a:xfrm>
            <a:off x="744569" y="1500076"/>
            <a:ext cx="8596668" cy="2251654"/>
          </a:xfrm>
        </p:spPr>
        <p:txBody>
          <a:bodyPr/>
          <a:lstStyle/>
          <a:p>
            <a:r>
              <a:rPr lang="fr-FR" dirty="0"/>
              <a:t>Nous sommes donc parti ensuite sur des moteur a courant continu car le couple et la rotation sont assez important mais le problèmes majeur est qu’il saute régulièrement des pas, il y a donc une perte en précision.</a:t>
            </a:r>
          </a:p>
          <a:p>
            <a:r>
              <a:rPr lang="fr-FR" dirty="0"/>
              <a:t>Nous avons donc fini par prendre un moteur pas a pas unipolaire, mais le couple n’étant pas assez important pour avoir une vitesse convenable, nous sommes passer sur un moteur bipolaire a 12V qui est le Nema 17 et 23.</a:t>
            </a:r>
          </a:p>
        </p:txBody>
      </p:sp>
      <p:pic>
        <p:nvPicPr>
          <p:cNvPr id="5" name="Image 4">
            <a:extLst>
              <a:ext uri="{FF2B5EF4-FFF2-40B4-BE49-F238E27FC236}">
                <a16:creationId xmlns:a16="http://schemas.microsoft.com/office/drawing/2014/main" id="{B60D6077-823A-4EBA-B003-E1BBFC796063}"/>
              </a:ext>
            </a:extLst>
          </p:cNvPr>
          <p:cNvPicPr>
            <a:picLocks noChangeAspect="1"/>
          </p:cNvPicPr>
          <p:nvPr/>
        </p:nvPicPr>
        <p:blipFill>
          <a:blip r:embed="rId2"/>
          <a:stretch>
            <a:fillRect/>
          </a:stretch>
        </p:blipFill>
        <p:spPr>
          <a:xfrm>
            <a:off x="6096000" y="4950522"/>
            <a:ext cx="2949050" cy="1966033"/>
          </a:xfrm>
          <a:prstGeom prst="rect">
            <a:avLst/>
          </a:prstGeom>
        </p:spPr>
      </p:pic>
      <p:pic>
        <p:nvPicPr>
          <p:cNvPr id="7" name="Image 6">
            <a:extLst>
              <a:ext uri="{FF2B5EF4-FFF2-40B4-BE49-F238E27FC236}">
                <a16:creationId xmlns:a16="http://schemas.microsoft.com/office/drawing/2014/main" id="{2433CDC9-2347-4F78-850B-4AC1F4DA33A2}"/>
              </a:ext>
            </a:extLst>
          </p:cNvPr>
          <p:cNvPicPr>
            <a:picLocks noChangeAspect="1"/>
          </p:cNvPicPr>
          <p:nvPr/>
        </p:nvPicPr>
        <p:blipFill>
          <a:blip r:embed="rId3"/>
          <a:stretch>
            <a:fillRect/>
          </a:stretch>
        </p:blipFill>
        <p:spPr>
          <a:xfrm>
            <a:off x="-29277" y="4950522"/>
            <a:ext cx="1966033" cy="1966033"/>
          </a:xfrm>
          <a:prstGeom prst="rect">
            <a:avLst/>
          </a:prstGeom>
        </p:spPr>
      </p:pic>
      <p:pic>
        <p:nvPicPr>
          <p:cNvPr id="9" name="Image 8" descr="Une image contenant texte, carte&#10;&#10;Description générée avec un niveau de confiance très élevé">
            <a:extLst>
              <a:ext uri="{FF2B5EF4-FFF2-40B4-BE49-F238E27FC236}">
                <a16:creationId xmlns:a16="http://schemas.microsoft.com/office/drawing/2014/main" id="{45E696C8-51FD-453D-BF9C-4293B5B8B091}"/>
              </a:ext>
            </a:extLst>
          </p:cNvPr>
          <p:cNvPicPr>
            <a:picLocks noChangeAspect="1"/>
          </p:cNvPicPr>
          <p:nvPr/>
        </p:nvPicPr>
        <p:blipFill>
          <a:blip r:embed="rId4"/>
          <a:stretch>
            <a:fillRect/>
          </a:stretch>
        </p:blipFill>
        <p:spPr>
          <a:xfrm>
            <a:off x="1885663" y="4950522"/>
            <a:ext cx="4210337" cy="1936755"/>
          </a:xfrm>
          <a:prstGeom prst="rect">
            <a:avLst/>
          </a:prstGeom>
        </p:spPr>
      </p:pic>
    </p:spTree>
    <p:extLst>
      <p:ext uri="{BB962C8B-B14F-4D97-AF65-F5344CB8AC3E}">
        <p14:creationId xmlns:p14="http://schemas.microsoft.com/office/powerpoint/2010/main" val="343925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3D4D334-E5EC-49FC-BD1A-B448C4B557D9}"/>
              </a:ext>
            </a:extLst>
          </p:cNvPr>
          <p:cNvSpPr>
            <a:spLocks noGrp="1"/>
          </p:cNvSpPr>
          <p:nvPr>
            <p:ph idx="1"/>
          </p:nvPr>
        </p:nvSpPr>
        <p:spPr>
          <a:xfrm>
            <a:off x="1356411" y="1640436"/>
            <a:ext cx="8596668" cy="3880773"/>
          </a:xfrm>
        </p:spPr>
        <p:txBody>
          <a:bodyPr/>
          <a:lstStyle/>
          <a:p>
            <a:r>
              <a:rPr lang="fr-FR" dirty="0"/>
              <a:t>Nous avons aussi utilisé une imprimante 3D, pour concevoir nos pièces de notre propre module.</a:t>
            </a:r>
          </a:p>
          <a:p>
            <a:r>
              <a:rPr lang="fr-FR" dirty="0"/>
              <a:t>Utilisation sur un prototype pour vérifier quel moteur devra être utiliser et quels matériaux est le plus adéquate pour la tige au niveaux de la résistance et meilleur rendement pas/vitesse avec notre moteur. </a:t>
            </a:r>
          </a:p>
        </p:txBody>
      </p:sp>
      <p:sp>
        <p:nvSpPr>
          <p:cNvPr id="4" name="Titre 1">
            <a:extLst>
              <a:ext uri="{FF2B5EF4-FFF2-40B4-BE49-F238E27FC236}">
                <a16:creationId xmlns:a16="http://schemas.microsoft.com/office/drawing/2014/main" id="{3BAD1937-DD52-43B0-8D52-9E55151F99CE}"/>
              </a:ext>
            </a:extLst>
          </p:cNvPr>
          <p:cNvSpPr>
            <a:spLocks noGrp="1"/>
          </p:cNvSpPr>
          <p:nvPr>
            <p:ph type="title"/>
          </p:nvPr>
        </p:nvSpPr>
        <p:spPr/>
        <p:txBody>
          <a:bodyPr/>
          <a:lstStyle/>
          <a:p>
            <a:pPr algn="ctr"/>
            <a:r>
              <a:rPr lang="fr-FR" dirty="0"/>
              <a:t>Le plan personnel</a:t>
            </a:r>
          </a:p>
        </p:txBody>
      </p:sp>
      <mc:AlternateContent xmlns:mc="http://schemas.openxmlformats.org/markup-compatibility/2006">
        <mc:Choice xmlns:am3d="http://schemas.microsoft.com/office/drawing/2017/model3d" Requires="am3d">
          <p:graphicFrame>
            <p:nvGraphicFramePr>
              <p:cNvPr id="13" name="Modèle 3D 12">
                <a:extLst>
                  <a:ext uri="{FF2B5EF4-FFF2-40B4-BE49-F238E27FC236}">
                    <a16:creationId xmlns:a16="http://schemas.microsoft.com/office/drawing/2014/main" id="{A6578B51-4056-4A48-8B1C-09DEE0F6D7E8}"/>
                  </a:ext>
                </a:extLst>
              </p:cNvPr>
              <p:cNvGraphicFramePr>
                <a:graphicFrameLocks noChangeAspect="1"/>
              </p:cNvGraphicFramePr>
              <p:nvPr>
                <p:extLst>
                  <p:ext uri="{D42A27DB-BD31-4B8C-83A1-F6EECF244321}">
                    <p14:modId xmlns:p14="http://schemas.microsoft.com/office/powerpoint/2010/main" val="4226041549"/>
                  </p:ext>
                </p:extLst>
              </p:nvPr>
            </p:nvGraphicFramePr>
            <p:xfrm>
              <a:off x="704703" y="3594578"/>
              <a:ext cx="3918333" cy="1776770"/>
            </p:xfrm>
            <a:graphic>
              <a:graphicData uri="http://schemas.microsoft.com/office/drawing/2017/model3d">
                <am3d:model3d r:embed="rId2">
                  <am3d:spPr>
                    <a:xfrm>
                      <a:off x="0" y="0"/>
                      <a:ext cx="3918333" cy="1776770"/>
                    </a:xfrm>
                    <a:prstGeom prst="rect">
                      <a:avLst/>
                    </a:prstGeom>
                  </am3d:spPr>
                  <am3d:camera>
                    <am3d:pos x="0" y="0" z="49798815"/>
                    <am3d:up dx="0" dy="36000000" dz="0"/>
                    <am3d:lookAt x="0" y="0" z="0"/>
                    <am3d:perspective fov="2700000"/>
                  </am3d:camera>
                  <am3d:trans>
                    <am3d:meterPerModelUnit n="5263" d="1000000"/>
                    <am3d:preTrans dx="-18000000" dy="-3978947" dz="4831578"/>
                    <am3d:scale>
                      <am3d:sx n="1000000" d="1000000"/>
                      <am3d:sy n="1000000" d="1000000"/>
                      <am3d:sz n="1000000" d="1000000"/>
                    </am3d:scale>
                    <am3d:rot ax="3607930" ay="240586" az="416459"/>
                    <am3d:postTrans dx="0" dy="0" dz="0"/>
                  </am3d:trans>
                  <am3d:raster rName="Office3DRenderer" rVer="16.0.8326">
                    <am3d:blip r:embed="rId3"/>
                  </am3d:raster>
                  <am3d:objViewport viewportSz="43938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Modèle 3D 12">
                <a:extLst>
                  <a:ext uri="{FF2B5EF4-FFF2-40B4-BE49-F238E27FC236}">
                    <a16:creationId xmlns:a16="http://schemas.microsoft.com/office/drawing/2014/main" id="{A6578B51-4056-4A48-8B1C-09DEE0F6D7E8}"/>
                  </a:ext>
                </a:extLst>
              </p:cNvPr>
              <p:cNvPicPr>
                <a:picLocks noGrp="1" noRot="1" noChangeAspect="1" noMove="1" noResize="1" noEditPoints="1" noAdjustHandles="1" noChangeArrowheads="1" noChangeShapeType="1" noCrop="1"/>
              </p:cNvPicPr>
              <p:nvPr/>
            </p:nvPicPr>
            <p:blipFill>
              <a:blip r:embed="rId3"/>
              <a:stretch>
                <a:fillRect/>
              </a:stretch>
            </p:blipFill>
            <p:spPr>
              <a:xfrm>
                <a:off x="704703" y="3594578"/>
                <a:ext cx="3918333" cy="17767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Modèle 3D 13">
                <a:extLst>
                  <a:ext uri="{FF2B5EF4-FFF2-40B4-BE49-F238E27FC236}">
                    <a16:creationId xmlns:a16="http://schemas.microsoft.com/office/drawing/2014/main" id="{6B32EA18-B1AD-42E2-B83E-18A9B861A7EB}"/>
                  </a:ext>
                </a:extLst>
              </p:cNvPr>
              <p:cNvGraphicFramePr>
                <a:graphicFrameLocks noChangeAspect="1"/>
              </p:cNvGraphicFramePr>
              <p:nvPr>
                <p:extLst>
                  <p:ext uri="{D42A27DB-BD31-4B8C-83A1-F6EECF244321}">
                    <p14:modId xmlns:p14="http://schemas.microsoft.com/office/powerpoint/2010/main" val="1731847499"/>
                  </p:ext>
                </p:extLst>
              </p:nvPr>
            </p:nvGraphicFramePr>
            <p:xfrm>
              <a:off x="7934900" y="3781049"/>
              <a:ext cx="3418326" cy="1740160"/>
            </p:xfrm>
            <a:graphic>
              <a:graphicData uri="http://schemas.microsoft.com/office/drawing/2017/model3d">
                <am3d:model3d r:embed="rId4">
                  <am3d:spPr>
                    <a:xfrm>
                      <a:off x="0" y="0"/>
                      <a:ext cx="3418326" cy="1740160"/>
                    </a:xfrm>
                    <a:prstGeom prst="rect">
                      <a:avLst/>
                    </a:prstGeom>
                  </am3d:spPr>
                  <am3d:camera>
                    <am3d:pos x="0" y="0" z="48872272"/>
                    <am3d:up dx="0" dy="36000000" dz="0"/>
                    <am3d:lookAt x="0" y="0" z="0"/>
                    <am3d:perspective fov="2700000"/>
                  </am3d:camera>
                  <am3d:trans>
                    <am3d:meterPerModelUnit n="5263" d="1000000"/>
                    <am3d:preTrans dx="-18000000" dy="-1563157" dz="4831578"/>
                    <am3d:scale>
                      <am3d:sx n="1000000" d="1000000"/>
                      <am3d:sy n="1000000" d="1000000"/>
                      <am3d:sz n="1000000" d="1000000"/>
                    </am3d:scale>
                    <am3d:rot ax="3943004" ay="368619" az="800569"/>
                    <am3d:postTrans dx="0" dy="0" dz="0"/>
                  </am3d:trans>
                  <am3d:raster rName="Office3DRenderer" rVer="16.0.8326">
                    <am3d:blip r:embed="rId5"/>
                  </am3d:raster>
                  <am3d:objViewport viewportSz="37039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odèle 3D 13">
                <a:extLst>
                  <a:ext uri="{FF2B5EF4-FFF2-40B4-BE49-F238E27FC236}">
                    <a16:creationId xmlns:a16="http://schemas.microsoft.com/office/drawing/2014/main" id="{6B32EA18-B1AD-42E2-B83E-18A9B861A7EB}"/>
                  </a:ext>
                </a:extLst>
              </p:cNvPr>
              <p:cNvPicPr>
                <a:picLocks noGrp="1" noRot="1" noChangeAspect="1" noMove="1" noResize="1" noEditPoints="1" noAdjustHandles="1" noChangeArrowheads="1" noChangeShapeType="1" noCrop="1"/>
              </p:cNvPicPr>
              <p:nvPr/>
            </p:nvPicPr>
            <p:blipFill>
              <a:blip r:embed="rId5"/>
              <a:stretch>
                <a:fillRect/>
              </a:stretch>
            </p:blipFill>
            <p:spPr>
              <a:xfrm>
                <a:off x="7934900" y="3781049"/>
                <a:ext cx="3418326" cy="1740160"/>
              </a:xfrm>
              <a:prstGeom prst="rect">
                <a:avLst/>
              </a:prstGeom>
            </p:spPr>
          </p:pic>
        </mc:Fallback>
      </mc:AlternateContent>
      <p:pic>
        <p:nvPicPr>
          <p:cNvPr id="11" name="Image 10" descr="Une image contenant mur, intérieur&#10;&#10;Description générée avec un niveau de confiance très élevé">
            <a:extLst>
              <a:ext uri="{FF2B5EF4-FFF2-40B4-BE49-F238E27FC236}">
                <a16:creationId xmlns:a16="http://schemas.microsoft.com/office/drawing/2014/main" id="{9F41D57C-443B-45ED-AB84-DDFE8B3994AC}"/>
              </a:ext>
            </a:extLst>
          </p:cNvPr>
          <p:cNvPicPr>
            <a:picLocks noChangeAspect="1"/>
          </p:cNvPicPr>
          <p:nvPr/>
        </p:nvPicPr>
        <p:blipFill>
          <a:blip r:embed="rId6"/>
          <a:stretch>
            <a:fillRect/>
          </a:stretch>
        </p:blipFill>
        <p:spPr>
          <a:xfrm rot="5400000">
            <a:off x="4740959" y="4114848"/>
            <a:ext cx="3135031" cy="2351273"/>
          </a:xfrm>
          <a:prstGeom prst="rect">
            <a:avLst/>
          </a:prstGeom>
        </p:spPr>
      </p:pic>
    </p:spTree>
    <p:extLst>
      <p:ext uri="{BB962C8B-B14F-4D97-AF65-F5344CB8AC3E}">
        <p14:creationId xmlns:p14="http://schemas.microsoft.com/office/powerpoint/2010/main" val="3656058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3D4D334-E5EC-49FC-BD1A-B448C4B557D9}"/>
              </a:ext>
            </a:extLst>
          </p:cNvPr>
          <p:cNvSpPr>
            <a:spLocks noGrp="1"/>
          </p:cNvSpPr>
          <p:nvPr>
            <p:ph idx="1"/>
          </p:nvPr>
        </p:nvSpPr>
        <p:spPr>
          <a:xfrm>
            <a:off x="1114364" y="1751973"/>
            <a:ext cx="8596668" cy="974165"/>
          </a:xfrm>
        </p:spPr>
        <p:txBody>
          <a:bodyPr/>
          <a:lstStyle/>
          <a:p>
            <a:r>
              <a:rPr lang="fr-FR" dirty="0"/>
              <a:t>Le moteur le plus adéquate a notre recherche en temps que axe horizontal et le Nema 23</a:t>
            </a:r>
          </a:p>
        </p:txBody>
      </p:sp>
      <p:sp>
        <p:nvSpPr>
          <p:cNvPr id="4" name="Titre 1">
            <a:extLst>
              <a:ext uri="{FF2B5EF4-FFF2-40B4-BE49-F238E27FC236}">
                <a16:creationId xmlns:a16="http://schemas.microsoft.com/office/drawing/2014/main" id="{3BAD1937-DD52-43B0-8D52-9E55151F99CE}"/>
              </a:ext>
            </a:extLst>
          </p:cNvPr>
          <p:cNvSpPr>
            <a:spLocks noGrp="1"/>
          </p:cNvSpPr>
          <p:nvPr>
            <p:ph type="title"/>
          </p:nvPr>
        </p:nvSpPr>
        <p:spPr/>
        <p:txBody>
          <a:bodyPr/>
          <a:lstStyle/>
          <a:p>
            <a:pPr algn="ctr"/>
            <a:r>
              <a:rPr lang="fr-FR" dirty="0"/>
              <a:t>Le plan personnel</a:t>
            </a:r>
          </a:p>
        </p:txBody>
      </p:sp>
      <p:pic>
        <p:nvPicPr>
          <p:cNvPr id="9" name="Image 8" descr="Une image contenant intérieur, table&#10;&#10;Description générée avec un niveau de confiance très élevé">
            <a:extLst>
              <a:ext uri="{FF2B5EF4-FFF2-40B4-BE49-F238E27FC236}">
                <a16:creationId xmlns:a16="http://schemas.microsoft.com/office/drawing/2014/main" id="{E920EDAE-5D95-4D84-A681-825238E55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782" y="2726140"/>
            <a:ext cx="3328147" cy="2496110"/>
          </a:xfrm>
          <a:prstGeom prst="rect">
            <a:avLst/>
          </a:prstGeom>
        </p:spPr>
      </p:pic>
      <p:pic>
        <p:nvPicPr>
          <p:cNvPr id="12" name="Image 11" descr="Une image contenant intérieur, table, mur, plancher&#10;&#10;Description générée avec un niveau de confiance très élevé">
            <a:extLst>
              <a:ext uri="{FF2B5EF4-FFF2-40B4-BE49-F238E27FC236}">
                <a16:creationId xmlns:a16="http://schemas.microsoft.com/office/drawing/2014/main" id="{018FE732-1DFA-473C-ABD8-93A159558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929" y="2726140"/>
            <a:ext cx="3098895" cy="4131860"/>
          </a:xfrm>
          <a:prstGeom prst="rect">
            <a:avLst/>
          </a:prstGeom>
        </p:spPr>
      </p:pic>
      <p:pic>
        <p:nvPicPr>
          <p:cNvPr id="16" name="Image 15" descr="Une image contenant intérieur, table, plancher, mur&#10;&#10;Description générée avec un niveau de confiance très élevé">
            <a:extLst>
              <a:ext uri="{FF2B5EF4-FFF2-40B4-BE49-F238E27FC236}">
                <a16:creationId xmlns:a16="http://schemas.microsoft.com/office/drawing/2014/main" id="{F848966D-9B7C-470E-AE33-4180F193B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7824" y="2726139"/>
            <a:ext cx="3098896" cy="4131861"/>
          </a:xfrm>
          <a:prstGeom prst="rect">
            <a:avLst/>
          </a:prstGeom>
        </p:spPr>
      </p:pic>
    </p:spTree>
    <p:extLst>
      <p:ext uri="{BB962C8B-B14F-4D97-AF65-F5344CB8AC3E}">
        <p14:creationId xmlns:p14="http://schemas.microsoft.com/office/powerpoint/2010/main" val="2171689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B71E88D-F04E-4518-876E-455D8CBB5763}"/>
              </a:ext>
            </a:extLst>
          </p:cNvPr>
          <p:cNvSpPr>
            <a:spLocks noGrp="1"/>
          </p:cNvSpPr>
          <p:nvPr>
            <p:ph idx="1"/>
          </p:nvPr>
        </p:nvSpPr>
        <p:spPr>
          <a:xfrm>
            <a:off x="932828" y="1696665"/>
            <a:ext cx="7841378" cy="2041617"/>
          </a:xfrm>
        </p:spPr>
        <p:txBody>
          <a:bodyPr/>
          <a:lstStyle/>
          <a:p>
            <a:r>
              <a:rPr lang="fr-FR" dirty="0"/>
              <a:t>Notre base du module étant fini, nous avons finis par mettre un plateau assez grand pour pouvoir emboîter notre moteur dans le plateau central et donc réduire les oscillations de l’axe vertical.</a:t>
            </a:r>
          </a:p>
        </p:txBody>
      </p:sp>
      <p:sp>
        <p:nvSpPr>
          <p:cNvPr id="4" name="Titre 1">
            <a:extLst>
              <a:ext uri="{FF2B5EF4-FFF2-40B4-BE49-F238E27FC236}">
                <a16:creationId xmlns:a16="http://schemas.microsoft.com/office/drawing/2014/main" id="{A0E0D2E2-2F46-4BC0-B0D8-A7C4BB412411}"/>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dirty="0"/>
              <a:t>Le plan personnel</a:t>
            </a:r>
          </a:p>
        </p:txBody>
      </p:sp>
      <p:pic>
        <p:nvPicPr>
          <p:cNvPr id="5" name="Image 4" descr="Une image contenant intérieur&#10;&#10;Description générée avec un niveau de confiance élevé">
            <a:extLst>
              <a:ext uri="{FF2B5EF4-FFF2-40B4-BE49-F238E27FC236}">
                <a16:creationId xmlns:a16="http://schemas.microsoft.com/office/drawing/2014/main" id="{81C3E8EA-4247-4D0F-B375-EC0F5D41A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342972" y="3734082"/>
            <a:ext cx="3570192" cy="2677644"/>
          </a:xfrm>
          <a:prstGeom prst="rect">
            <a:avLst/>
          </a:prstGeom>
        </p:spPr>
      </p:pic>
    </p:spTree>
    <p:extLst>
      <p:ext uri="{BB962C8B-B14F-4D97-AF65-F5344CB8AC3E}">
        <p14:creationId xmlns:p14="http://schemas.microsoft.com/office/powerpoint/2010/main" val="1122648812"/>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286</TotalTime>
  <Words>559</Words>
  <Application>Microsoft Office PowerPoint</Application>
  <PresentationFormat>Grand écran</PresentationFormat>
  <Paragraphs>44</Paragraphs>
  <Slides>13</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13</vt:i4>
      </vt:variant>
    </vt:vector>
  </HeadingPairs>
  <TitlesOfParts>
    <vt:vector size="17" baseType="lpstr">
      <vt:lpstr>Arial</vt:lpstr>
      <vt:lpstr>Trebuchet MS</vt:lpstr>
      <vt:lpstr>Wingdings 3</vt:lpstr>
      <vt:lpstr>Facette</vt:lpstr>
      <vt:lpstr>Projet technique</vt:lpstr>
      <vt:lpstr>Tables des matières </vt:lpstr>
      <vt:lpstr>Introduction</vt:lpstr>
      <vt:lpstr>Le plan personnel</vt:lpstr>
      <vt:lpstr>Le plan personnel</vt:lpstr>
      <vt:lpstr>Le plan personnel</vt:lpstr>
      <vt:lpstr>Le plan personnel</vt:lpstr>
      <vt:lpstr>Le plan personnel</vt:lpstr>
      <vt:lpstr>Présentation PowerPoint</vt:lpstr>
      <vt:lpstr>Présentation PowerPoint</vt:lpstr>
      <vt:lpstr>Le plan financier</vt:lpstr>
      <vt:lpstr>Population cible</vt:lpstr>
      <vt:lpstr>Les conclusions et propositions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technique</dc:title>
  <dc:creator>OUNNABI Sofia</dc:creator>
  <cp:lastModifiedBy>OUNNABI Sofia</cp:lastModifiedBy>
  <cp:revision>28</cp:revision>
  <dcterms:created xsi:type="dcterms:W3CDTF">2018-03-12T10:05:32Z</dcterms:created>
  <dcterms:modified xsi:type="dcterms:W3CDTF">2018-03-12T14:51:56Z</dcterms:modified>
</cp:coreProperties>
</file>